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8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6" r:id="rId38"/>
    <p:sldId id="292" r:id="rId39"/>
    <p:sldId id="293" r:id="rId40"/>
    <p:sldId id="294" r:id="rId41"/>
    <p:sldId id="295" r:id="rId42"/>
    <p:sldId id="297" r:id="rId43"/>
    <p:sldId id="298" r:id="rId44"/>
    <p:sldId id="299" r:id="rId45"/>
    <p:sldId id="312" r:id="rId46"/>
    <p:sldId id="300" r:id="rId47"/>
    <p:sldId id="313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4" r:id="rId60"/>
    <p:sldId id="315" r:id="rId61"/>
    <p:sldId id="316" r:id="rId62"/>
    <p:sldId id="317" r:id="rId63"/>
    <p:sldId id="318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05C8B8-CE4E-40F8-BD21-18B5CC015688}" type="datetimeFigureOut">
              <a:rPr lang="en-US" smtClean="0"/>
              <a:pPr/>
              <a:t>6/28/2019</a:t>
            </a:fld>
            <a:endParaRPr lang="en-IN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E826D93-2651-412A-8FDA-57E671765E6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05C8B8-CE4E-40F8-BD21-18B5CC015688}" type="datetimeFigureOut">
              <a:rPr lang="en-US" smtClean="0"/>
              <a:pPr/>
              <a:t>6/28/2019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E826D93-2651-412A-8FDA-57E671765E6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05C8B8-CE4E-40F8-BD21-18B5CC015688}" type="datetimeFigureOut">
              <a:rPr lang="en-US" smtClean="0"/>
              <a:pPr/>
              <a:t>6/28/2019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E826D93-2651-412A-8FDA-57E671765E6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05C8B8-CE4E-40F8-BD21-18B5CC015688}" type="datetimeFigureOut">
              <a:rPr lang="en-US" smtClean="0"/>
              <a:pPr/>
              <a:t>6/28/2019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E826D93-2651-412A-8FDA-57E671765E6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05C8B8-CE4E-40F8-BD21-18B5CC015688}" type="datetimeFigureOut">
              <a:rPr lang="en-US" smtClean="0"/>
              <a:pPr/>
              <a:t>6/28/2019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E826D93-2651-412A-8FDA-57E671765E6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05C8B8-CE4E-40F8-BD21-18B5CC015688}" type="datetimeFigureOut">
              <a:rPr lang="en-US" smtClean="0"/>
              <a:pPr/>
              <a:t>6/28/2019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E826D93-2651-412A-8FDA-57E671765E6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05C8B8-CE4E-40F8-BD21-18B5CC015688}" type="datetimeFigureOut">
              <a:rPr lang="en-US" smtClean="0"/>
              <a:pPr/>
              <a:t>6/28/2019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E826D93-2651-412A-8FDA-57E671765E6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05C8B8-CE4E-40F8-BD21-18B5CC015688}" type="datetimeFigureOut">
              <a:rPr lang="en-US" smtClean="0"/>
              <a:pPr/>
              <a:t>6/28/2019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E826D93-2651-412A-8FDA-57E671765E6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05C8B8-CE4E-40F8-BD21-18B5CC015688}" type="datetimeFigureOut">
              <a:rPr lang="en-US" smtClean="0"/>
              <a:pPr/>
              <a:t>6/28/2019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E826D93-2651-412A-8FDA-57E671765E6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05C8B8-CE4E-40F8-BD21-18B5CC015688}" type="datetimeFigureOut">
              <a:rPr lang="en-US" smtClean="0"/>
              <a:pPr/>
              <a:t>6/28/2019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E826D93-2651-412A-8FDA-57E671765E65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705C8B8-CE4E-40F8-BD21-18B5CC015688}" type="datetimeFigureOut">
              <a:rPr lang="en-US" smtClean="0"/>
              <a:pPr/>
              <a:t>6/28/2019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E826D93-2651-412A-8FDA-57E671765E6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B705C8B8-CE4E-40F8-BD21-18B5CC015688}" type="datetimeFigureOut">
              <a:rPr lang="en-US" smtClean="0"/>
              <a:pPr/>
              <a:t>6/28/2019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DE826D93-2651-412A-8FDA-57E671765E6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200" b="1" u="sng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Conceptual </a:t>
            </a:r>
            <a:r>
              <a:rPr lang="en-US" sz="3200" b="1" u="sng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vs</a:t>
            </a:r>
            <a:r>
              <a:rPr lang="en-US" sz="3200" b="1" u="sng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Empirical Research</a:t>
            </a:r>
            <a:r>
              <a:rPr lang="en-US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/>
            </a:r>
            <a:br>
              <a:rPr lang="en-US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None/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			</a:t>
            </a:r>
          </a:p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None/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			</a:t>
            </a:r>
            <a:r>
              <a:rPr lang="en-US" sz="2400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Conceptual Research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is generally used by philosophers and thinkers to develop new concepts or to reinterpret existing ones.</a:t>
            </a:r>
          </a:p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None/>
              <a:defRPr/>
            </a:pPr>
            <a:endParaRPr lang="en-US" sz="2400" dirty="0" smtClean="0"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None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			</a:t>
            </a:r>
            <a:r>
              <a:rPr lang="en-US" sz="2400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Empirical Research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is a data based research which depends on experience or observation alone. It is aimed at coming up with conclusions without due regard for system and theory.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/>
            </a:r>
            <a:br>
              <a:rPr lang="en-US" sz="4400" b="1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lang="en-US" sz="4400" b="1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/>
            </a:r>
            <a:br>
              <a:rPr lang="en-US" sz="4400" b="1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lang="en-US" sz="4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Some other types of research..</a:t>
            </a:r>
            <a:r>
              <a:rPr lang="en-US" sz="4400" b="1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/>
            </a:r>
            <a:br>
              <a:rPr lang="en-US" sz="4400" b="1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r>
              <a:rPr lang="en-US" sz="4400" b="1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/>
            </a:r>
            <a:br>
              <a:rPr lang="en-US" sz="4400" b="1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Font typeface="Wingdings" pitchFamily="2" charset="2"/>
              <a:buChar char="Æ"/>
              <a:defRPr/>
            </a:pPr>
            <a:r>
              <a:rPr lang="en-US" sz="2400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One-time Research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– Research confined to a single time period.</a:t>
            </a:r>
          </a:p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Font typeface="Wingdings" pitchFamily="2" charset="2"/>
              <a:buChar char="Æ"/>
              <a:defRPr/>
            </a:pPr>
            <a:r>
              <a:rPr lang="en-US" sz="2400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Longitudinal Research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– Research carried on over several time periods.</a:t>
            </a:r>
          </a:p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Font typeface="Wingdings" pitchFamily="2" charset="2"/>
              <a:buChar char="Æ"/>
              <a:defRPr/>
            </a:pPr>
            <a:r>
              <a:rPr lang="en-US" sz="2400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Diagnostic Research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– It is also called clinical research which aims at identifying the causes of a problem, frequency with which it occurs and the possible solutions for it.</a:t>
            </a:r>
          </a:p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Font typeface="Wingdings" pitchFamily="2" charset="2"/>
              <a:buChar char="Æ"/>
              <a:defRPr/>
            </a:pPr>
            <a:r>
              <a:rPr lang="en-US" sz="2400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Exploratory Research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– It is the preliminary study of an unfamiliar problem, about which the researcher has little or no knowledge. It is aimed </a:t>
            </a:r>
            <a:r>
              <a:rPr lang="en-US" sz="2400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to gain familiarity with the problem, to generate new ideas or to make a precise formulation of the problem. 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Hence it is also known as </a:t>
            </a:r>
            <a:r>
              <a:rPr lang="en-US" sz="24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formulative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research. 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44650" y="1447800"/>
            <a:ext cx="7499350" cy="4800600"/>
          </a:xfrm>
        </p:spPr>
        <p:txBody>
          <a:bodyPr/>
          <a:lstStyle/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Font typeface="Wingdings" pitchFamily="2" charset="2"/>
              <a:buChar char="Æ"/>
              <a:defRPr/>
            </a:pPr>
            <a:endParaRPr lang="en-US" sz="2400" b="1" dirty="0" smtClean="0">
              <a:solidFill>
                <a:srgbClr val="F1FB3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Font typeface="Wingdings" pitchFamily="2" charset="2"/>
              <a:buChar char="Æ"/>
              <a:defRPr/>
            </a:pPr>
            <a:r>
              <a:rPr lang="en-US" sz="2400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Experimental Research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– It is designed to assess the effect of one particular variable on a phenomenon by keeping the other variables constant or controlled.</a:t>
            </a:r>
          </a:p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None/>
              <a:defRPr/>
            </a:pPr>
            <a:endParaRPr lang="en-US" sz="2400" dirty="0" smtClean="0"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None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			</a:t>
            </a:r>
          </a:p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Font typeface="Wingdings" pitchFamily="2" charset="2"/>
              <a:buChar char="Æ"/>
              <a:defRPr/>
            </a:pPr>
            <a:r>
              <a:rPr lang="en-US" sz="2400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Historical Research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– It is the study of past records and other information sources, with a view to find the origin and development of a phenomenon and to discover the trends in the past, </a:t>
            </a:r>
            <a:r>
              <a:rPr lang="en-US" sz="240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inorder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to understand the present and to anticipate the future</a:t>
            </a:r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Research Process• A Research process consists of series of actions or stepsnecessary to effectively carry out research and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14290"/>
            <a:ext cx="7929586" cy="63579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 STEPS OF RESEARCH PROCESS• Step One: Define research problem• Step Two: Review of literature• Step Three: Formulate hyp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357166"/>
            <a:ext cx="7786742" cy="62865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ff     Define                    Review the       Formulate          Design    research                                  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42852"/>
            <a:ext cx="7715304" cy="64294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Step One: Define Research ProblemThere are two types of research problem, viz., those relate to states of nature relatio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14290"/>
            <a:ext cx="7643866" cy="64294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Step Two: Review of Literature Once the problem is define, a brief summary of it should be written down. It is compulsory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14290"/>
            <a:ext cx="7786742" cy="61436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Step Three: Formulate Hypothesis Formulate hypothesis is tentative assumption made in order to draw out and test its log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500042"/>
            <a:ext cx="7358114" cy="57864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Step Four: Preparing the ResearchDesign The function of research design is to provide for the collection of relevant evid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14290"/>
            <a:ext cx="7858180" cy="64294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eaning of ResearchThe systematic method consisting ofenunciating the problem, formulating ahypothesis, collecting the fac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428604"/>
            <a:ext cx="8501122" cy="64293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Step Five: Data Collection Primary data can be collected through:      By Observation      Through personal interview   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85728"/>
            <a:ext cx="7858180" cy="62865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Step Six: Data AnalysisThe analysis of data requires a number of closely related operations such as establishment of categ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42852"/>
            <a:ext cx="7643866" cy="64294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Step Seven: Interpretation andReport WritingResearcher has to prepare the report of what has been done by him.Writing of r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500042"/>
            <a:ext cx="7648580" cy="60007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DEFINITION  OF THE  RESEARCH PROBLEM STEP-1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85728"/>
            <a:ext cx="7715304" cy="63579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RESEARCH  PROBLEM &lt;ul&gt;&lt;li&gt;What is a research problem? &lt;/li&gt;&lt;/ul&gt;&lt;ul&gt;&lt;li&gt;The term ‘problem’ means a question or issue to b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357166"/>
            <a:ext cx="7858180" cy="65008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OW DO WE KNOW WE HAVE A RESEARCH PROBLEM? &lt;ul&gt;&lt;li&gt;Customer complaints &lt;/li&gt;&lt;/ul&gt;&lt;ul&gt;&lt;li&gt;Conversation with company employ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14290"/>
            <a:ext cx="7929618" cy="64294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&lt;ul&gt;&lt;li&gt;The first step in the research process –  definition of the problem  involves two activities: &lt;/li&gt;&lt;/ul&gt;&lt;ul&gt;&lt;li&gt;Id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14290"/>
            <a:ext cx="7786742" cy="64294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IDENTIFICATION / SELECTION OF THE RESEARCH PROBLEM &lt;ul&gt;&lt;li&gt;This step involves identification of a few problems and select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85728"/>
            <a:ext cx="7858180" cy="62865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SOURCES OF PROBLEMS &lt;ul&gt;&lt;li&gt;Reading &lt;/li&gt;&lt;/ul&gt;&lt;ul&gt;&lt;li&gt;Academic Experience &lt;/li&gt;&lt;/ul&gt;&lt;ul&gt;&lt;li&gt;Daily Experience &lt;/li&gt;&lt;/ul&gt;&lt;ul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14290"/>
            <a:ext cx="7786742" cy="64294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RITERIA OF SELECTION &lt;ul&gt;&lt;li&gt;The selection of one appropriate researchable problem out of the identified problems requir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85728"/>
            <a:ext cx="8001056" cy="63579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00166" y="3357562"/>
            <a:ext cx="7143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Research is the systematic process of collecting and analyzing information (data) in order to increase our understanding of the phenomenon about which we are concerned or interested</a:t>
            </a:r>
            <a:endParaRPr lang="en-IN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2976" y="428604"/>
            <a:ext cx="7286676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Research is an 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endeavour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 to discover answers to intellectual and practical problems through the application of scientific method. </a:t>
            </a:r>
          </a:p>
          <a:p>
            <a:pPr>
              <a:buFont typeface="Wingdings" pitchFamily="2" charset="2"/>
              <a:buChar char="v"/>
            </a:pPr>
            <a:endParaRPr lang="en-US" sz="2400" b="1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“Research is a systematized effort to gain new knowledge</a:t>
            </a:r>
            <a:r>
              <a:rPr lang="en-US" sz="2400" b="1" dirty="0" smtClean="0">
                <a:solidFill>
                  <a:srgbClr val="FE7314"/>
                </a:solidFill>
                <a:latin typeface="Times New Roman" pitchFamily="18" charset="0"/>
              </a:rPr>
              <a:t>”</a:t>
            </a:r>
            <a:r>
              <a:rPr lang="en-US" sz="2400" b="1" dirty="0" smtClean="0">
                <a:solidFill>
                  <a:schemeClr val="accent2"/>
                </a:solidFill>
                <a:latin typeface="Times New Roman" pitchFamily="18" charset="0"/>
              </a:rPr>
              <a:t>.                           </a:t>
            </a:r>
          </a:p>
          <a:p>
            <a:r>
              <a:rPr lang="en-US" sz="2400" b="1" dirty="0" smtClean="0">
                <a:solidFill>
                  <a:schemeClr val="accent2"/>
                </a:solidFill>
                <a:latin typeface="Times New Roman" pitchFamily="18" charset="0"/>
              </a:rPr>
              <a:t>    		</a:t>
            </a:r>
            <a:r>
              <a:rPr lang="en-US" sz="2400" b="1" dirty="0" smtClean="0">
                <a:solidFill>
                  <a:srgbClr val="FE7314"/>
                </a:solidFill>
                <a:latin typeface="Times New Roman" pitchFamily="18" charset="0"/>
              </a:rPr>
              <a:t>-Redman and </a:t>
            </a:r>
            <a:r>
              <a:rPr lang="en-US" sz="2400" b="1" dirty="0" err="1" smtClean="0">
                <a:solidFill>
                  <a:srgbClr val="FE7314"/>
                </a:solidFill>
                <a:latin typeface="Times New Roman" pitchFamily="18" charset="0"/>
              </a:rPr>
              <a:t>Mory</a:t>
            </a:r>
            <a:endParaRPr lang="en-IN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DEFINITION / FORMULATION OF THE RESEARCH PROBLEM &lt;ul&gt;&lt;li&gt;Formulation is the process of refining the research ideas into r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14290"/>
            <a:ext cx="7786742" cy="64294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&lt;ul&gt;&lt;li&gt;Problem definition or Problem statement is a clear, precise and succinct statement of the question or issue that 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42852"/>
            <a:ext cx="7786742" cy="67151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PROCESS INVOLVED IN DEFINING THE PROBLEM &lt;ul&gt;&lt;li&gt;STATEMENT OF THE PROBLEM IN A GENERAL WAY. &lt;/li&gt;&lt;/ul&g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85728"/>
            <a:ext cx="7786742" cy="63579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&lt;ul&gt;&lt;li&gt;UNDERSTANDING THE NATURE Of PROBLEM &lt;/li&gt;&lt;/ul&gt;&lt;ul&gt;&lt;li&gt;  &lt;/li&gt;&lt;/ul&gt;&lt;ul&gt;&lt;li&gt;SURVEYING  THE  AVAILABLE LITERATURE &lt;/l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14290"/>
            <a:ext cx="7715304" cy="63579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&lt;ul&gt;&lt;li&gt;DEVELOPING IDEAS THROUGH DISCUSSIONS &lt;/li&gt;&lt;/ul&gt;&lt;ul&gt;&lt;li&gt;REPHRASING THE RESEARCH PROBLEM &lt;/li&gt;&lt;/ul&gt;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14290"/>
            <a:ext cx="7786742" cy="62865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WHAT IS RESEARCH DESIGN ? &lt;ul&gt;&lt;li&gt;Task of defining the research problem is the preparation of the research project, popul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357166"/>
            <a:ext cx="7572428" cy="59293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Meaning of research design  &lt;ul&gt;&lt;li&gt;A research design is the arrangement of conditions for collection and analysis of dat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428604"/>
            <a:ext cx="7786742" cy="60722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RESEARCH DESIGN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design&#10;It is a type of research conducted for a problem,but the&#10;problem itself has not been clearly understood. In other&#10;w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14290"/>
            <a:ext cx="7643866" cy="64294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design&#10;Descriptive research design is a type of research method&#10;that is used when one wants to get information on the&#10;curr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14290"/>
            <a:ext cx="7572428" cy="64294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u="sng" dirty="0" smtClean="0">
                <a:solidFill>
                  <a:srgbClr val="FE7314"/>
                </a:solidFill>
                <a:latin typeface="Times New Roman" pitchFamily="18" charset="0"/>
              </a:rPr>
              <a:t>Objectives of Research</a:t>
            </a:r>
            <a:br>
              <a:rPr lang="en-US" sz="4400" b="1" u="sng" dirty="0" smtClean="0">
                <a:solidFill>
                  <a:srgbClr val="FE7314"/>
                </a:solidFill>
                <a:latin typeface="Times New Roman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en-US" sz="34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The purpose of research is to discover answers through the application of scientific procedures.</a:t>
            </a:r>
          </a:p>
          <a:p>
            <a:pPr>
              <a:buFont typeface="Wingdings" pitchFamily="2" charset="2"/>
              <a:buChar char="v"/>
            </a:pPr>
            <a:endParaRPr lang="en-US" sz="3400" b="1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34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The objectives are:</a:t>
            </a:r>
          </a:p>
          <a:p>
            <a:pPr>
              <a:buFont typeface="Wingdings" pitchFamily="2" charset="2"/>
              <a:buChar char="Ø"/>
            </a:pPr>
            <a:endParaRPr lang="en-US" sz="3400" b="1" dirty="0" smtClean="0">
              <a:solidFill>
                <a:schemeClr val="accent2">
                  <a:lumMod val="50000"/>
                </a:schemeClr>
              </a:solidFill>
              <a:latin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34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To gain familiarity with a phenomenon or to achieve new insights into it – Exploratory or </a:t>
            </a:r>
            <a:r>
              <a:rPr lang="en-US" sz="3400" b="1" dirty="0" err="1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Formulative</a:t>
            </a:r>
            <a:r>
              <a:rPr lang="en-US" sz="34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 Research.</a:t>
            </a:r>
          </a:p>
          <a:p>
            <a:pPr>
              <a:buFont typeface="Wingdings" pitchFamily="2" charset="2"/>
              <a:buChar char="Ø"/>
            </a:pPr>
            <a:r>
              <a:rPr lang="en-US" sz="34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To portray accurately the characteristics of a particular individual, situation or a group – Descriptive Research.</a:t>
            </a:r>
          </a:p>
          <a:p>
            <a:pPr>
              <a:buFont typeface="Wingdings" pitchFamily="2" charset="2"/>
              <a:buChar char="Ø"/>
            </a:pPr>
            <a:r>
              <a:rPr lang="en-US" sz="34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To determine the frequency with which something occurs or with which it is associated with something else – Diagnostic Research.</a:t>
            </a:r>
          </a:p>
          <a:p>
            <a:pPr>
              <a:buFont typeface="Wingdings" pitchFamily="2" charset="2"/>
              <a:buChar char="Ø"/>
            </a:pPr>
            <a:r>
              <a:rPr lang="en-US" sz="3400" b="1" dirty="0" smtClean="0">
                <a:solidFill>
                  <a:schemeClr val="accent2">
                    <a:lumMod val="50000"/>
                  </a:schemeClr>
                </a:solidFill>
                <a:latin typeface="Times New Roman" pitchFamily="18" charset="0"/>
              </a:rPr>
              <a:t>To test a hypothesis of a causal relationship between variables – Hypothesis-Testing Research. 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design&#10;Diagnostic research studies determine the frequency of&#10;occurrence of something or its association with something el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85728"/>
            <a:ext cx="7715304" cy="62865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Hypothesis-testing research&#10;design&#10;Hypothesis-testing research studies, also known as experimental studies, an&#10;experiment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500042"/>
            <a:ext cx="7643866" cy="61436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DEFINITIONS Population-totality of the objects or individuals regarding inferences are      made in a sampling study.Sampl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85728"/>
            <a:ext cx="7715304" cy="62865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Sampling frame /Source list -complete list of all the  members/ units of the population from which each  sampling unitSamp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85728"/>
            <a:ext cx="7643866" cy="62151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ENSUS/SAMPLING Census-collection of data from       whole population.Sampling is taking any portion of  a population or u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357166"/>
            <a:ext cx="7500990" cy="62865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8" name="Picture 6" descr="Steps in Sampling Process /           ProceduresDefine the population (element,units,extent andtime)Specify sampling fram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85728"/>
            <a:ext cx="7643866" cy="63579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Probability sampling AKA&#10; Equal probability of selection (EPS) design.&#10; self-weighting design.&#10; Chance sampling or&#10; R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14290"/>
            <a:ext cx="8001056" cy="64294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Nonprobability sampling    Nonprobability sampling is any sampling    method where some elements of the population    hav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14290"/>
            <a:ext cx="8001024" cy="64294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 Clusters: a group of similar things or people positioned or&#10;occurring closely together.&#10;Strata: an elements of homogen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42852"/>
            <a:ext cx="7715304" cy="65008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• Achieving a representative sample&#10;• Minimizing sampling bias&#10;• Making statistical inferences&#10;• Less knowledge of univers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0"/>
            <a:ext cx="7286676" cy="66437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u="sng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itchFamily="18" charset="0"/>
              </a:rPr>
              <a:t/>
            </a:r>
            <a:br>
              <a:rPr lang="en-US" sz="4400" b="1" u="sng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itchFamily="18" charset="0"/>
              </a:rPr>
            </a:br>
            <a:r>
              <a:rPr lang="en-US" sz="4400" b="1" u="sng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itchFamily="18" charset="0"/>
              </a:rPr>
              <a:t>CRITERIA OF A GOOD RESEARCH</a:t>
            </a:r>
            <a:r>
              <a:rPr lang="en-US" sz="4400" b="1" u="sng" dirty="0" smtClean="0">
                <a:solidFill>
                  <a:srgbClr val="F1FB33"/>
                </a:solidFill>
                <a:latin typeface="Times New Roman" pitchFamily="18" charset="0"/>
              </a:rPr>
              <a:t/>
            </a:r>
            <a:br>
              <a:rPr lang="en-US" sz="4400" b="1" u="sng" dirty="0" smtClean="0">
                <a:solidFill>
                  <a:srgbClr val="F1FB33"/>
                </a:solidFill>
                <a:latin typeface="Times New Roman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Clr>
                <a:srgbClr val="F1FB33"/>
              </a:buClr>
              <a:buFont typeface="Wingdings" pitchFamily="2" charset="2"/>
              <a:buChar char="W"/>
            </a:pPr>
            <a:r>
              <a:rPr lang="en-US" b="1" dirty="0" smtClean="0">
                <a:latin typeface="Times New Roman" pitchFamily="18" charset="0"/>
              </a:rPr>
              <a:t>Purpose clearly defined.</a:t>
            </a:r>
          </a:p>
          <a:p>
            <a:pPr marL="342900" indent="-342900">
              <a:buClr>
                <a:srgbClr val="F1FB33"/>
              </a:buClr>
              <a:buFont typeface="Wingdings" pitchFamily="2" charset="2"/>
              <a:buChar char="W"/>
            </a:pPr>
            <a:r>
              <a:rPr lang="en-US" b="1" dirty="0" smtClean="0">
                <a:latin typeface="Times New Roman" pitchFamily="18" charset="0"/>
              </a:rPr>
              <a:t>Research process detailed.</a:t>
            </a:r>
          </a:p>
          <a:p>
            <a:pPr marL="342900" indent="-342900">
              <a:buClr>
                <a:srgbClr val="F1FB33"/>
              </a:buClr>
              <a:buFont typeface="Wingdings" pitchFamily="2" charset="2"/>
              <a:buChar char="W"/>
            </a:pPr>
            <a:r>
              <a:rPr lang="en-US" b="1" dirty="0" smtClean="0">
                <a:latin typeface="Times New Roman" pitchFamily="18" charset="0"/>
              </a:rPr>
              <a:t>Research design thoroughly planned.</a:t>
            </a:r>
          </a:p>
          <a:p>
            <a:pPr marL="342900" indent="-342900">
              <a:buClr>
                <a:srgbClr val="F1FB33"/>
              </a:buClr>
              <a:buFont typeface="Wingdings" pitchFamily="2" charset="2"/>
              <a:buChar char="W"/>
            </a:pPr>
            <a:r>
              <a:rPr lang="en-US" b="1" dirty="0" smtClean="0">
                <a:latin typeface="Times New Roman" pitchFamily="18" charset="0"/>
              </a:rPr>
              <a:t>High ethical standards applied.</a:t>
            </a:r>
          </a:p>
          <a:p>
            <a:pPr marL="342900" indent="-342900">
              <a:buClr>
                <a:srgbClr val="F1FB33"/>
              </a:buClr>
              <a:buFont typeface="Wingdings" pitchFamily="2" charset="2"/>
              <a:buChar char="W"/>
            </a:pPr>
            <a:r>
              <a:rPr lang="en-US" b="1" dirty="0" smtClean="0">
                <a:latin typeface="Times New Roman" pitchFamily="18" charset="0"/>
              </a:rPr>
              <a:t>Limitations frankly revealed.</a:t>
            </a:r>
          </a:p>
          <a:p>
            <a:pPr marL="342900" indent="-342900">
              <a:buClr>
                <a:srgbClr val="F1FB33"/>
              </a:buClr>
              <a:buFont typeface="Wingdings" pitchFamily="2" charset="2"/>
              <a:buChar char="W"/>
            </a:pPr>
            <a:r>
              <a:rPr lang="en-US" b="1" dirty="0" smtClean="0">
                <a:latin typeface="Times New Roman" pitchFamily="18" charset="0"/>
              </a:rPr>
              <a:t>Adequate analysis for decision maker’s needs.</a:t>
            </a:r>
          </a:p>
          <a:p>
            <a:pPr marL="342900" indent="-342900">
              <a:buClr>
                <a:srgbClr val="F1FB33"/>
              </a:buClr>
              <a:buFont typeface="Wingdings" pitchFamily="2" charset="2"/>
              <a:buChar char="W"/>
            </a:pPr>
            <a:r>
              <a:rPr lang="en-US" b="1" dirty="0" smtClean="0">
                <a:latin typeface="Times New Roman" pitchFamily="18" charset="0"/>
              </a:rPr>
              <a:t>Findings presented unambiguously.</a:t>
            </a:r>
          </a:p>
          <a:p>
            <a:pPr marL="342900" indent="-342900">
              <a:buClr>
                <a:srgbClr val="F1FB33"/>
              </a:buClr>
              <a:buFont typeface="Wingdings" pitchFamily="2" charset="2"/>
              <a:buChar char="W"/>
            </a:pPr>
            <a:r>
              <a:rPr lang="en-US" b="1" dirty="0" smtClean="0">
                <a:latin typeface="Times New Roman" pitchFamily="18" charset="0"/>
              </a:rPr>
              <a:t>Conclusions justified.</a:t>
            </a:r>
          </a:p>
          <a:p>
            <a:pPr marL="342900" indent="-342900">
              <a:buClr>
                <a:srgbClr val="F1FB33"/>
              </a:buClr>
              <a:buFont typeface="Wingdings" pitchFamily="2" charset="2"/>
              <a:buChar char="W"/>
            </a:pPr>
            <a:r>
              <a:rPr lang="en-US" b="1" dirty="0" smtClean="0">
                <a:latin typeface="Times New Roman" pitchFamily="18" charset="0"/>
              </a:rPr>
              <a:t>Researcher’s experience reflected.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1.5.1 Simple Random Sampling&#10; The purest form of probability sampling &amp; EPS design&#10;It used when the population of inter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14290"/>
            <a:ext cx="8001024" cy="61436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Step 3&#10;Drawn the sample&#10;Step 2&#10;Prepare an exhaustive list (sampling frame) of all&#10;member of the population&#10;Step 1&#10;Determin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14290"/>
            <a:ext cx="7643866" cy="66437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1.5.2 Systematic Random&#10;Sampling Procedures&#10;Step 4&#10;Sample drawn by Adding Kth unit to the randomly chosen number j+k, j+2k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0"/>
            <a:ext cx="7786742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1.5.2 Systematic Random&#10;Sampling Procedures Cont.….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0"/>
            <a:ext cx="7858180" cy="65008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1 .5.2 Systematic Random&#10;SamplingCont.…..&#10;1. Not fit for periodical sample&#10;2. Difficult to assess precision of&#10;estimate fr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14290"/>
            <a:ext cx="7572428" cy="66437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1.5.3 Cluster Sampling&#10;Procedures&#10;Step 4&#10;Sample of such clusters is then selected &amp; all units from the selected clusters&#10;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357166"/>
            <a:ext cx="7715304" cy="62151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1.5.3ClusterSamplingCont.…&#10;1. Most economical/ Cheaper&#10;2. Larger sample for a similar fixed&#10;cost&#10;3. Less time for listing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85728"/>
            <a:ext cx="7572428" cy="63579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 In SS Design:&#10;1. Stratum variables are mutually exclusive (non-over lapping)&#10;2. The population (elements) homogenous wit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85728"/>
            <a:ext cx="7643866" cy="63579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Multistage samplingMultistage sampling is a complex form of clustersampling in which two or more levels of units areembedd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14290"/>
            <a:ext cx="7715304" cy="64294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Purposive/Judgment SamplingIn purposive sampling, selecting samplewith a purpose in mindPurposive sampling can be very us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428604"/>
            <a:ext cx="7786742" cy="61436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u="sng" dirty="0" smtClean="0">
                <a:solidFill>
                  <a:srgbClr val="F1FB33"/>
                </a:solidFill>
                <a:latin typeface="Times New Roman" pitchFamily="18" charset="0"/>
              </a:rPr>
              <a:t>QUALITIES OF A GOOD RESEARCH</a:t>
            </a:r>
            <a:r>
              <a:rPr lang="en-US" dirty="0" smtClean="0">
                <a:latin typeface="Times New Roman" pitchFamily="18" charset="0"/>
              </a:rPr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1FB33"/>
              </a:buClr>
              <a:buFont typeface="Arial" pitchFamily="34" charset="0"/>
              <a:buChar char="•"/>
              <a:defRPr/>
            </a:pP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Systematic</a:t>
            </a:r>
          </a:p>
          <a:p>
            <a:pPr>
              <a:buClr>
                <a:srgbClr val="F1FB33"/>
              </a:buClr>
              <a:buFont typeface="Arial" pitchFamily="34" charset="0"/>
              <a:buChar char="•"/>
              <a:defRPr/>
            </a:pP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Logical</a:t>
            </a:r>
          </a:p>
          <a:p>
            <a:pPr>
              <a:buClr>
                <a:srgbClr val="F1FB33"/>
              </a:buClr>
              <a:buFont typeface="Arial" pitchFamily="34" charset="0"/>
              <a:buChar char="•"/>
              <a:defRPr/>
            </a:pP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Empirical</a:t>
            </a:r>
          </a:p>
          <a:p>
            <a:pPr>
              <a:buClr>
                <a:srgbClr val="F1FB33"/>
              </a:buClr>
              <a:buFont typeface="Arial" pitchFamily="34" charset="0"/>
              <a:buChar char="•"/>
              <a:defRPr/>
            </a:pP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Replicable</a:t>
            </a:r>
          </a:p>
          <a:p>
            <a:pPr>
              <a:buClr>
                <a:srgbClr val="F1FB33"/>
              </a:buClr>
              <a:buFont typeface="Arial" pitchFamily="34" charset="0"/>
              <a:buChar char="•"/>
              <a:defRPr/>
            </a:pP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Creative</a:t>
            </a:r>
          </a:p>
          <a:p>
            <a:pPr>
              <a:buClr>
                <a:srgbClr val="F1FB33"/>
              </a:buClr>
              <a:buFont typeface="Arial" pitchFamily="34" charset="0"/>
              <a:buChar char="•"/>
              <a:defRPr/>
            </a:pP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Use of multiple methods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Quota samplingQuota sampling, the population is firstsegmented into mutually exclusive sub-groups,just as in stratified sa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14290"/>
            <a:ext cx="7786742" cy="64294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Convenience samplingConvenience sampling (sometimesknown as grab or opportunity sampling)is a type of nonprobability sampl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85728"/>
            <a:ext cx="7715304" cy="63579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Sampling ErrorsThe errors which arise due to the use ofsampling surveys are known as the samplingerrors.Two types of sampl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85728"/>
            <a:ext cx="7643866" cy="60722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u="sng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TYPES OF RESEARCH</a:t>
            </a:r>
            <a:br>
              <a:rPr lang="en-US" sz="4400" b="1" u="sng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Font typeface="Wingdings" pitchFamily="2" charset="2"/>
              <a:buChar char="Æ"/>
              <a:defRPr/>
            </a:pPr>
            <a:r>
              <a:rPr lang="en-US" u="sng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Descriptive </a:t>
            </a:r>
            <a:r>
              <a:rPr lang="en-US" u="sng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vs</a:t>
            </a:r>
            <a:r>
              <a:rPr lang="en-US" u="sng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Analytical Research</a:t>
            </a:r>
            <a:endParaRPr lang="en-US" dirty="0" smtClean="0">
              <a:effectLst>
                <a:outerShdw blurRad="38100" dist="38100" dir="2700000" algn="tl">
                  <a:srgbClr val="000000"/>
                </a:outerShdw>
              </a:effectLst>
              <a:latin typeface="Times New Roman" pitchFamily="18" charset="0"/>
            </a:endParaRPr>
          </a:p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None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			</a:t>
            </a:r>
          </a:p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None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			</a:t>
            </a:r>
            <a:r>
              <a:rPr lang="en-US" sz="2400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Descriptive Research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is a fact finding investigation which is  aimed at describing the characteristics of individual, situation or a group (or) describing the state of affairs as it exists at present.</a:t>
            </a:r>
          </a:p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None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						</a:t>
            </a:r>
          </a:p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None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			</a:t>
            </a:r>
            <a:r>
              <a:rPr lang="en-US" sz="2400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Analytical Research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is primarily concerned with testing hypothesis and specifying and interpreting relationships, by analyzing the facts or information already available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200" b="1" u="sng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Applied </a:t>
            </a:r>
            <a:r>
              <a:rPr lang="en-US" sz="3200" b="1" u="sng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vs</a:t>
            </a:r>
            <a:r>
              <a:rPr lang="en-US" sz="3200" b="1" u="sng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Fundamental Research</a:t>
            </a:r>
            <a:r>
              <a:rPr lang="en-US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/>
            </a:r>
            <a:br>
              <a:rPr lang="en-US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None/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		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	</a:t>
            </a:r>
            <a:r>
              <a:rPr lang="en-US" sz="2400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Applied Research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or Action Research is carried out to find solution to a real life problem requiring an action or policy decision.</a:t>
            </a:r>
          </a:p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None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			</a:t>
            </a:r>
          </a:p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None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			</a:t>
            </a:r>
            <a:r>
              <a:rPr lang="en-US" sz="2400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Fundamental Research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which is also known as basic or pure research is undertaken for the sake of knowledge without any intention to apply it in practice.</a:t>
            </a:r>
          </a:p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None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			It is undertaken out of intellectual curiosity and is not necessarily problem-oriented.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en-US" sz="3200" b="1" u="sng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Quantitative </a:t>
            </a:r>
            <a:r>
              <a:rPr lang="en-US" sz="3200" b="1" u="sng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vs</a:t>
            </a:r>
            <a:r>
              <a:rPr lang="en-US" sz="3200" b="1" u="sng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Qualitative Research</a:t>
            </a:r>
            <a:r>
              <a:rPr lang="en-US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/>
            </a:r>
            <a:br>
              <a:rPr lang="en-US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None/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			</a:t>
            </a:r>
          </a:p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None/>
              <a:defRPr/>
            </a:pPr>
            <a:r>
              <a:rPr lang="en-US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			</a:t>
            </a:r>
            <a:r>
              <a:rPr lang="en-US" sz="2400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Quantitative Research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is employed for measuring the quantity or amount of a particular phenomena by the use of statistical analysis.</a:t>
            </a:r>
          </a:p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None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			 			</a:t>
            </a:r>
          </a:p>
          <a:p>
            <a:pPr marL="855663" lvl="1" indent="-449263">
              <a:lnSpc>
                <a:spcPct val="90000"/>
              </a:lnSpc>
              <a:spcBef>
                <a:spcPct val="20000"/>
              </a:spcBef>
              <a:buClr>
                <a:srgbClr val="F1FB33"/>
              </a:buClr>
              <a:buNone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			</a:t>
            </a:r>
            <a:r>
              <a:rPr lang="en-US" sz="2400" dirty="0" smtClean="0">
                <a:solidFill>
                  <a:srgbClr val="F1FB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Qualitative Research</a:t>
            </a:r>
            <a:r>
              <a:rPr lang="en-US" sz="24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is a non-quantitative type of analysis which is aimed at finding out the quality of a particular phenomenon.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118</TotalTime>
  <Words>366</Words>
  <Application>Microsoft Office PowerPoint</Application>
  <PresentationFormat>On-screen Show (4:3)</PresentationFormat>
  <Paragraphs>64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Solstice</vt:lpstr>
      <vt:lpstr>Slide 1</vt:lpstr>
      <vt:lpstr>Slide 2</vt:lpstr>
      <vt:lpstr>Slide 3</vt:lpstr>
      <vt:lpstr>Objectives of Research </vt:lpstr>
      <vt:lpstr> CRITERIA OF A GOOD RESEARCH </vt:lpstr>
      <vt:lpstr>QUALITIES OF A GOOD RESEARCH </vt:lpstr>
      <vt:lpstr>TYPES OF RESEARCH </vt:lpstr>
      <vt:lpstr>Applied vs Fundamental Research </vt:lpstr>
      <vt:lpstr>Quantitative vs Qualitative Research </vt:lpstr>
      <vt:lpstr>Conceptual vs Empirical Research </vt:lpstr>
      <vt:lpstr>  Some other types of research..  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TYPES OF RESEARCH DESIGN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jaya</cp:lastModifiedBy>
  <cp:revision>13</cp:revision>
  <dcterms:created xsi:type="dcterms:W3CDTF">2019-06-10T16:51:39Z</dcterms:created>
  <dcterms:modified xsi:type="dcterms:W3CDTF">2019-06-28T04:32:16Z</dcterms:modified>
</cp:coreProperties>
</file>